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55" r:id="rId2"/>
    <p:sldId id="259" r:id="rId3"/>
    <p:sldId id="260" r:id="rId4"/>
    <p:sldId id="272" r:id="rId5"/>
    <p:sldId id="271" r:id="rId6"/>
    <p:sldId id="270" r:id="rId7"/>
    <p:sldId id="269" r:id="rId8"/>
    <p:sldId id="268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3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58" r:id="rId37"/>
    <p:sldId id="359" r:id="rId38"/>
    <p:sldId id="373" r:id="rId39"/>
    <p:sldId id="361" r:id="rId40"/>
    <p:sldId id="374" r:id="rId41"/>
    <p:sldId id="375" r:id="rId42"/>
    <p:sldId id="364" r:id="rId43"/>
    <p:sldId id="365" r:id="rId44"/>
    <p:sldId id="366" r:id="rId45"/>
    <p:sldId id="367" r:id="rId46"/>
    <p:sldId id="368" r:id="rId47"/>
    <p:sldId id="371" r:id="rId48"/>
    <p:sldId id="369" r:id="rId49"/>
    <p:sldId id="372" r:id="rId50"/>
    <p:sldId id="292" r:id="rId51"/>
    <p:sldId id="294" r:id="rId52"/>
    <p:sldId id="317" r:id="rId53"/>
    <p:sldId id="316" r:id="rId54"/>
    <p:sldId id="320" r:id="rId55"/>
    <p:sldId id="298" r:id="rId56"/>
    <p:sldId id="318" r:id="rId57"/>
    <p:sldId id="322" r:id="rId58"/>
    <p:sldId id="323" r:id="rId59"/>
    <p:sldId id="319" r:id="rId60"/>
    <p:sldId id="321" r:id="rId61"/>
    <p:sldId id="324" r:id="rId62"/>
    <p:sldId id="325" r:id="rId63"/>
    <p:sldId id="326" r:id="rId64"/>
    <p:sldId id="327" r:id="rId65"/>
    <p:sldId id="328" r:id="rId66"/>
    <p:sldId id="329" r:id="rId67"/>
    <p:sldId id="339" r:id="rId68"/>
    <p:sldId id="340" r:id="rId69"/>
    <p:sldId id="341" r:id="rId70"/>
    <p:sldId id="342" r:id="rId71"/>
    <p:sldId id="343" r:id="rId72"/>
    <p:sldId id="344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45" r:id="rId82"/>
    <p:sldId id="346" r:id="rId83"/>
    <p:sldId id="347" r:id="rId84"/>
    <p:sldId id="383" r:id="rId85"/>
    <p:sldId id="348" r:id="rId86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1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33069234418331E-2"/>
          <c:y val="0.32214493105102182"/>
          <c:w val="0.89547092553908691"/>
          <c:h val="0.67785506894897996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25"/>
          <c:cat>
            <c:strRef>
              <c:f>Feuil1!$A$2:$A$6</c:f>
              <c:strCache>
                <c:ptCount val="5"/>
                <c:pt idx="0">
                  <c:v>Océanie 4</c:v>
                </c:pt>
                <c:pt idx="1">
                  <c:v>Afrique 1</c:v>
                </c:pt>
                <c:pt idx="2">
                  <c:v>Amérique 41</c:v>
                </c:pt>
                <c:pt idx="3">
                  <c:v>Asie 6</c:v>
                </c:pt>
                <c:pt idx="4">
                  <c:v>Europe 48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41</c:v>
                </c:pt>
                <c:pt idx="3">
                  <c:v>6</c:v>
                </c:pt>
                <c:pt idx="4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25"/>
          <c:cat>
            <c:strRef>
              <c:f>Feuil1!$A$2:$A$6</c:f>
              <c:strCache>
                <c:ptCount val="5"/>
                <c:pt idx="0">
                  <c:v>Océanie 2</c:v>
                </c:pt>
                <c:pt idx="1">
                  <c:v>Afrique 60</c:v>
                </c:pt>
                <c:pt idx="2">
                  <c:v>Amérique 5</c:v>
                </c:pt>
                <c:pt idx="3">
                  <c:v>Asie 31</c:v>
                </c:pt>
                <c:pt idx="4">
                  <c:v>Europe 2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3.34</c:v>
                </c:pt>
                <c:pt idx="1">
                  <c:v>61.54</c:v>
                </c:pt>
                <c:pt idx="2">
                  <c:v>4.92</c:v>
                </c:pt>
                <c:pt idx="3">
                  <c:v>29.610000000000024</c:v>
                </c:pt>
                <c:pt idx="4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.84353254853044357"/>
          <c:y val="0.38308633660294883"/>
          <c:w val="0.15646745146955668"/>
          <c:h val="0.3137925488707379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5782473444979654"/>
          <c:h val="0.91304012230405762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25"/>
          <c:cat>
            <c:strRef>
              <c:f>Feuil1!$A$2:$A$6</c:f>
              <c:strCache>
                <c:ptCount val="5"/>
                <c:pt idx="0">
                  <c:v>Océanie 2</c:v>
                </c:pt>
                <c:pt idx="1">
                  <c:v>Afrique 60</c:v>
                </c:pt>
                <c:pt idx="2">
                  <c:v>Amérique 5</c:v>
                </c:pt>
                <c:pt idx="3">
                  <c:v>Asie 31</c:v>
                </c:pt>
                <c:pt idx="4">
                  <c:v>Europe 2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3.34</c:v>
                </c:pt>
                <c:pt idx="1">
                  <c:v>61.54</c:v>
                </c:pt>
                <c:pt idx="2">
                  <c:v>4.92</c:v>
                </c:pt>
                <c:pt idx="3">
                  <c:v>29.610000000000031</c:v>
                </c:pt>
                <c:pt idx="4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52911850115888"/>
          <c:y val="0.31887931098767808"/>
          <c:w val="0.8954709255390868"/>
          <c:h val="0.67785506894898073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25"/>
          <c:cat>
            <c:strRef>
              <c:f>Feuil1!$A$2:$A$6</c:f>
              <c:strCache>
                <c:ptCount val="5"/>
                <c:pt idx="0">
                  <c:v>Océanie 4</c:v>
                </c:pt>
                <c:pt idx="1">
                  <c:v>Afrique 1</c:v>
                </c:pt>
                <c:pt idx="2">
                  <c:v>Amérique 41</c:v>
                </c:pt>
                <c:pt idx="3">
                  <c:v>Asie 6</c:v>
                </c:pt>
                <c:pt idx="4">
                  <c:v>Europe 48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41</c:v>
                </c:pt>
                <c:pt idx="3">
                  <c:v>6</c:v>
                </c:pt>
                <c:pt idx="4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0.58257</cdr:x>
      <cdr:y>0.48438</cdr:y>
    </cdr:from>
    <cdr:to>
      <cdr:x>0.80057</cdr:x>
      <cdr:y>0.5877</cdr:y>
    </cdr:to>
    <cdr:sp macro="" textlink="">
      <cdr:nvSpPr>
        <cdr:cNvPr id="2" name="ZoneTexte 9"/>
        <cdr:cNvSpPr txBox="1"/>
      </cdr:nvSpPr>
      <cdr:spPr>
        <a:xfrm xmlns:a="http://schemas.openxmlformats.org/drawingml/2006/main">
          <a:off x="5421353" y="2943553"/>
          <a:ext cx="2028691" cy="6278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fr-CH" b="1" dirty="0" smtClean="0">
              <a:latin typeface="Syntax LT Std" pitchFamily="34" charset="0"/>
            </a:rPr>
            <a:t>Amérique</a:t>
          </a:r>
        </a:p>
        <a:p xmlns:a="http://schemas.openxmlformats.org/drawingml/2006/main">
          <a:pPr algn="ctr"/>
          <a:r>
            <a:rPr lang="fr-CH" b="1" dirty="0" smtClean="0">
              <a:latin typeface="Syntax LT Std" pitchFamily="34" charset="0"/>
            </a:rPr>
            <a:t> </a:t>
          </a:r>
          <a:r>
            <a:rPr lang="fr-CH" b="1" dirty="0" smtClean="0">
              <a:latin typeface="Syntax LT Std" pitchFamily="34" charset="0"/>
            </a:rPr>
            <a:t>33</a:t>
          </a:r>
          <a:r>
            <a:rPr lang="fr-CH" b="1" dirty="0" smtClean="0">
              <a:latin typeface="Syntax LT Std" pitchFamily="34" charset="0"/>
            </a:rPr>
            <a:t>%</a:t>
          </a:r>
          <a:endParaRPr lang="fr-CH" b="1" dirty="0">
            <a:latin typeface="Syntax LT Std" pitchFamily="34" charset="0"/>
          </a:endParaRPr>
        </a:p>
      </cdr:txBody>
    </cdr:sp>
  </cdr:relSizeAnchor>
  <cdr:relSizeAnchor xmlns:cdr="http://schemas.openxmlformats.org/drawingml/2006/chartDrawing">
    <cdr:from>
      <cdr:x>0.3786</cdr:x>
      <cdr:y>0.75049</cdr:y>
    </cdr:from>
    <cdr:to>
      <cdr:x>0.5966</cdr:x>
      <cdr:y>0.85381</cdr:y>
    </cdr:to>
    <cdr:sp macro="" textlink="">
      <cdr:nvSpPr>
        <cdr:cNvPr id="4" name="ZoneTexte 9"/>
        <cdr:cNvSpPr txBox="1"/>
      </cdr:nvSpPr>
      <cdr:spPr>
        <a:xfrm xmlns:a="http://schemas.openxmlformats.org/drawingml/2006/main">
          <a:off x="3817119" y="4681017"/>
          <a:ext cx="2197923" cy="6444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fr-CH" sz="1800" b="1" dirty="0" smtClean="0">
              <a:latin typeface="Syntax LT Std" pitchFamily="34" charset="0"/>
            </a:rPr>
            <a:t>Asie</a:t>
          </a:r>
        </a:p>
        <a:p xmlns:a="http://schemas.openxmlformats.org/drawingml/2006/main">
          <a:pPr algn="ctr"/>
          <a:r>
            <a:rPr lang="fr-CH" sz="1800" b="1" dirty="0">
              <a:latin typeface="Syntax LT Std" pitchFamily="34" charset="0"/>
            </a:rPr>
            <a:t>7</a:t>
          </a:r>
          <a:r>
            <a:rPr lang="fr-CH" sz="1800" b="1" dirty="0" smtClean="0">
              <a:latin typeface="Syntax LT Std" pitchFamily="34" charset="0"/>
            </a:rPr>
            <a:t>%</a:t>
          </a:r>
          <a:endParaRPr lang="fr-CH" sz="1800" b="1" dirty="0">
            <a:latin typeface="Syntax LT Std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0.66022</cdr:x>
      <cdr:y>0.49256</cdr:y>
    </cdr:from>
    <cdr:to>
      <cdr:x>0.87822</cdr:x>
      <cdr:y>0.65876</cdr:y>
    </cdr:to>
    <cdr:sp macro="" textlink="">
      <cdr:nvSpPr>
        <cdr:cNvPr id="2" name="ZoneTexte 9"/>
        <cdr:cNvSpPr txBox="1"/>
      </cdr:nvSpPr>
      <cdr:spPr>
        <a:xfrm xmlns:a="http://schemas.openxmlformats.org/drawingml/2006/main">
          <a:off x="3993908" y="1915548"/>
          <a:ext cx="1318762" cy="64634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fr-CH" b="1" dirty="0" smtClean="0">
              <a:latin typeface="Syntax LT Std" pitchFamily="34" charset="0"/>
            </a:rPr>
            <a:t>Amérique</a:t>
          </a:r>
        </a:p>
        <a:p xmlns:a="http://schemas.openxmlformats.org/drawingml/2006/main">
          <a:pPr algn="ctr"/>
          <a:r>
            <a:rPr lang="fr-CH" b="1" dirty="0" smtClean="0">
              <a:latin typeface="Syntax LT Std" pitchFamily="34" charset="0"/>
            </a:rPr>
            <a:t> </a:t>
          </a:r>
          <a:r>
            <a:rPr lang="fr-CH" b="1" dirty="0" smtClean="0">
              <a:latin typeface="Syntax LT Std" pitchFamily="34" charset="0"/>
            </a:rPr>
            <a:t>33</a:t>
          </a:r>
          <a:r>
            <a:rPr lang="fr-CH" b="1" dirty="0" smtClean="0">
              <a:latin typeface="Syntax LT Std" pitchFamily="34" charset="0"/>
            </a:rPr>
            <a:t>%</a:t>
          </a:r>
          <a:endParaRPr lang="fr-CH" b="1" dirty="0">
            <a:latin typeface="Syntax LT Std" pitchFamily="34" charset="0"/>
          </a:endParaRPr>
        </a:p>
      </cdr:txBody>
    </cdr:sp>
  </cdr:relSizeAnchor>
  <cdr:relSizeAnchor xmlns:cdr="http://schemas.openxmlformats.org/drawingml/2006/chartDrawing">
    <cdr:from>
      <cdr:x>0.46306</cdr:x>
      <cdr:y>0.72357</cdr:y>
    </cdr:from>
    <cdr:to>
      <cdr:x>0.68106</cdr:x>
      <cdr:y>0.88977</cdr:y>
    </cdr:to>
    <cdr:sp macro="" textlink="">
      <cdr:nvSpPr>
        <cdr:cNvPr id="4" name="ZoneTexte 9"/>
        <cdr:cNvSpPr txBox="1"/>
      </cdr:nvSpPr>
      <cdr:spPr>
        <a:xfrm xmlns:a="http://schemas.openxmlformats.org/drawingml/2006/main">
          <a:off x="2801220" y="2813912"/>
          <a:ext cx="131876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fr-CH" sz="1800" b="1" dirty="0" smtClean="0">
              <a:latin typeface="Syntax LT Std" pitchFamily="34" charset="0"/>
            </a:rPr>
            <a:t>Asie</a:t>
          </a:r>
        </a:p>
        <a:p xmlns:a="http://schemas.openxmlformats.org/drawingml/2006/main">
          <a:pPr algn="ctr"/>
          <a:r>
            <a:rPr lang="fr-CH" sz="1800" b="1" dirty="0">
              <a:latin typeface="Syntax LT Std" pitchFamily="34" charset="0"/>
            </a:rPr>
            <a:t>7</a:t>
          </a:r>
          <a:r>
            <a:rPr lang="fr-CH" sz="1800" b="1" dirty="0" smtClean="0">
              <a:latin typeface="Syntax LT Std" pitchFamily="34" charset="0"/>
            </a:rPr>
            <a:t>%</a:t>
          </a:r>
          <a:endParaRPr lang="fr-CH" sz="1800" b="1" dirty="0">
            <a:latin typeface="Syntax LT Std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851F7EA-0D66-496C-B644-4C9C0612AD8B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1676119-E04A-4A9D-9FAB-63B56420C623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395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056959-5324-40C1-B189-95C4AE1D88C8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64F1C3-9130-45FD-8D28-5BC7F3050550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4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18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F08E2AF-A36D-4C03-8093-84399B38BD61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5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2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8C1D0-1FBD-4E50-BB6D-C77ED50B90E4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8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39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03979F5-02CD-425D-9F2C-B1E1FA9A34FB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3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49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2151EF4-0AE0-4F55-A98A-47E286A02632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36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056959-5324-40C1-B189-95C4AE1D88C8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2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114998-0C9C-4D64-80B0-0C6B4F671A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B9581-65B9-474F-A8BE-2FBE107A277D}" type="datetimeFigureOut">
              <a:rPr lang="fr-CH" smtClean="0"/>
              <a:pPr/>
              <a:t>23.08.2016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b="8500"/>
          <a:stretch/>
        </p:blipFill>
        <p:spPr>
          <a:xfrm>
            <a:off x="1331640" y="908720"/>
            <a:ext cx="8415493" cy="5616624"/>
          </a:xfrm>
          <a:prstGeom prst="rect">
            <a:avLst/>
          </a:prstGeo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A11E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245" y="6161374"/>
            <a:ext cx="7171756" cy="720725"/>
          </a:xfrm>
          <a:prstGeom prst="rect">
            <a:avLst/>
          </a:prstGeom>
          <a:solidFill>
            <a:schemeClr val="bg2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339752" y="6229350"/>
            <a:ext cx="5688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PARTAGER NOS TALENTS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A11E17"/>
                </a:solidFill>
                <a:latin typeface="Syntax LT Std Black" pitchFamily="34" charset="0"/>
                <a:cs typeface="+mn-cs"/>
              </a:rPr>
              <a:t>RÉVÉLER TA PRÉSENCE </a:t>
            </a:r>
            <a:endParaRPr lang="fr-CH" sz="1600" b="1" dirty="0">
              <a:solidFill>
                <a:srgbClr val="A11E17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172045" y="4567583"/>
            <a:ext cx="1800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LITURGIE DU DIMANCHE DE LA MISSION UNIVERSELLE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</a:rPr>
              <a:t>KENYA</a:t>
            </a:r>
            <a:endParaRPr lang="fr-CH" sz="1600" b="1" dirty="0">
              <a:solidFill>
                <a:schemeClr val="bg1"/>
              </a:solidFill>
              <a:latin typeface="Syntax L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8316416" y="6306889"/>
            <a:ext cx="1005880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ntax LT Std" pitchFamily="34" charset="0"/>
                <a:ea typeface="+mj-ea"/>
                <a:cs typeface="+mj-cs"/>
              </a:rPr>
              <a:t>LA</a:t>
            </a:r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4" y="389102"/>
            <a:ext cx="9155804" cy="606423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689"/>
            <a:ext cx="483411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316416" y="6306889"/>
            <a:ext cx="1005880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ntax LT Std" pitchFamily="34" charset="0"/>
                <a:ea typeface="+mj-ea"/>
                <a:cs typeface="+mj-cs"/>
              </a:rPr>
              <a:t>LB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83411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44001" cy="6096001"/>
          </a:xfr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8246640" y="6306889"/>
            <a:ext cx="1005880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ntax LT Std" pitchFamily="34" charset="0"/>
                <a:ea typeface="+mj-ea"/>
                <a:cs typeface="+mj-cs"/>
              </a:rPr>
              <a:t>LC</a:t>
            </a:r>
          </a:p>
        </p:txBody>
      </p:sp>
    </p:spTree>
    <p:extLst>
      <p:ext uri="{BB962C8B-B14F-4D97-AF65-F5344CB8AC3E}">
        <p14:creationId xmlns:p14="http://schemas.microsoft.com/office/powerpoint/2010/main" val="13600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44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13900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308" cy="6048672"/>
          </a:xfrm>
        </p:spPr>
      </p:pic>
    </p:spTree>
    <p:extLst>
      <p:ext uri="{BB962C8B-B14F-4D97-AF65-F5344CB8AC3E}">
        <p14:creationId xmlns:p14="http://schemas.microsoft.com/office/powerpoint/2010/main" val="18876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58511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/>
          <a:stretch/>
        </p:blipFill>
        <p:spPr>
          <a:xfrm>
            <a:off x="2195736" y="-459432"/>
            <a:ext cx="5040560" cy="7789958"/>
          </a:xfrm>
        </p:spPr>
      </p:pic>
    </p:spTree>
    <p:extLst>
      <p:ext uri="{BB962C8B-B14F-4D97-AF65-F5344CB8AC3E}">
        <p14:creationId xmlns:p14="http://schemas.microsoft.com/office/powerpoint/2010/main" val="15434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8" y="0"/>
            <a:ext cx="4834116" cy="6858000"/>
          </a:xfrm>
        </p:spPr>
      </p:pic>
    </p:spTree>
    <p:extLst>
      <p:ext uri="{BB962C8B-B14F-4D97-AF65-F5344CB8AC3E}">
        <p14:creationId xmlns:p14="http://schemas.microsoft.com/office/powerpoint/2010/main" val="33704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48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space réservé du contenu 6" descr="quete-5.jpg"/>
          <p:cNvPicPr>
            <a:picLocks noChangeAspect="1"/>
          </p:cNvPicPr>
          <p:nvPr/>
        </p:nvPicPr>
        <p:blipFill>
          <a:blip r:embed="rId3" cstate="print"/>
          <a:srcRect t="26964" b="24971"/>
          <a:stretch>
            <a:fillRect/>
          </a:stretch>
        </p:blipFill>
        <p:spPr bwMode="auto">
          <a:xfrm>
            <a:off x="1323975" y="1412875"/>
            <a:ext cx="785653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695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86413" y="260350"/>
            <a:ext cx="3306762" cy="2305050"/>
          </a:xfr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C6D60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613" y="6164263"/>
            <a:ext cx="7813675" cy="720725"/>
          </a:xfrm>
          <a:prstGeom prst="rect">
            <a:avLst/>
          </a:prstGeom>
          <a:solidFill>
            <a:srgbClr val="0054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052638" y="6229350"/>
            <a:ext cx="5688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>
                <a:solidFill>
                  <a:srgbClr val="C6D606"/>
                </a:solidFill>
                <a:latin typeface="Syntax LT Std Black" pitchFamily="34" charset="0"/>
                <a:cs typeface="+mn-cs"/>
              </a:rPr>
              <a:t>QUÊTE DU DIMANCHE DE LA MISSION UNIVERSELLE</a:t>
            </a:r>
            <a:endParaRPr lang="fr-CH" sz="1600" b="1">
              <a:solidFill>
                <a:srgbClr val="009CDE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70664" name="Rectangle 10"/>
          <p:cNvSpPr>
            <a:spLocks noChangeArrowheads="1"/>
          </p:cNvSpPr>
          <p:nvPr/>
        </p:nvSpPr>
        <p:spPr bwMode="auto">
          <a:xfrm>
            <a:off x="204788" y="5084763"/>
            <a:ext cx="1127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srgbClr val="009CDE"/>
                </a:solidFill>
                <a:latin typeface="Fedra Serif A Std Book" pitchFamily="18" charset="0"/>
              </a:rPr>
              <a:t>23</a:t>
            </a:r>
            <a:endParaRPr lang="fr-CH" b="1" dirty="0">
              <a:solidFill>
                <a:srgbClr val="009CDE"/>
              </a:solidFill>
              <a:latin typeface="Fedra Serif A Std Book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srgbClr val="009CDE"/>
                </a:solidFill>
                <a:latin typeface="Fedra Serif A Std Book" pitchFamily="18" charset="0"/>
                <a:cs typeface="+mn-cs"/>
              </a:rPr>
              <a:t>Octobre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srgbClr val="009CDE"/>
                </a:solidFill>
                <a:latin typeface="Fedra Serif A Std Book" pitchFamily="18" charset="0"/>
                <a:cs typeface="+mn-cs"/>
              </a:rPr>
              <a:t>2016</a:t>
            </a:r>
            <a:endParaRPr lang="fr-CH" dirty="0">
              <a:solidFill>
                <a:prstClr val="black"/>
              </a:solidFill>
              <a:latin typeface="Fedra Serif A Std Book" pitchFamily="18" charset="0"/>
              <a:cs typeface="+mn-cs"/>
            </a:endParaRPr>
          </a:p>
        </p:txBody>
      </p:sp>
      <p:sp>
        <p:nvSpPr>
          <p:cNvPr id="70665" name="ZoneTexte 8"/>
          <p:cNvSpPr txBox="1">
            <a:spLocks noChangeArrowheads="1"/>
          </p:cNvSpPr>
          <p:nvPr/>
        </p:nvSpPr>
        <p:spPr bwMode="auto">
          <a:xfrm>
            <a:off x="34925" y="6300788"/>
            <a:ext cx="1152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2400" i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LD</a:t>
            </a:r>
            <a:endParaRPr lang="fr-CH" sz="2400" i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WRLD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87439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55588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C6D60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613" y="6164263"/>
            <a:ext cx="7813675" cy="720725"/>
          </a:xfrm>
          <a:prstGeom prst="rect">
            <a:avLst/>
          </a:prstGeom>
          <a:solidFill>
            <a:srgbClr val="0054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3079" name="ZoneTexte 11"/>
          <p:cNvSpPr txBox="1">
            <a:spLocks noChangeArrowheads="1"/>
          </p:cNvSpPr>
          <p:nvPr/>
        </p:nvSpPr>
        <p:spPr bwMode="auto">
          <a:xfrm>
            <a:off x="2052638" y="6229350"/>
            <a:ext cx="7632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DANS </a:t>
            </a:r>
            <a:r>
              <a:rPr lang="fr-CH" sz="1600" b="1" dirty="0" smtClean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TOUS </a:t>
            </a:r>
            <a:r>
              <a:rPr lang="fr-CH" sz="1600" b="1" dirty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LES </a:t>
            </a:r>
            <a:r>
              <a:rPr lang="fr-CH" sz="1600" b="1" dirty="0" smtClean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DIOCÈSES (2’979) DE </a:t>
            </a:r>
            <a:r>
              <a:rPr lang="fr-CH" sz="1600" b="1" dirty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L’ÉGLISE CATHOLIQUE                          </a:t>
            </a:r>
            <a:r>
              <a:rPr lang="fr-CH" sz="1600" b="1" dirty="0">
                <a:solidFill>
                  <a:prstClr val="white"/>
                </a:solidFill>
                <a:latin typeface="Syntax LT Std Black" pitchFamily="34" charset="0"/>
                <a:cs typeface="+mn-cs"/>
              </a:rPr>
              <a:t>SUR </a:t>
            </a:r>
            <a:r>
              <a:rPr lang="fr-CH" sz="1600" b="1" dirty="0">
                <a:solidFill>
                  <a:srgbClr val="C40025"/>
                </a:solidFill>
                <a:latin typeface="Syntax LT Std Black" pitchFamily="34" charset="0"/>
                <a:cs typeface="+mn-cs"/>
              </a:rPr>
              <a:t>TOUS</a:t>
            </a:r>
            <a:r>
              <a:rPr lang="fr-CH" sz="1600" b="1" dirty="0">
                <a:solidFill>
                  <a:prstClr val="white"/>
                </a:solidFill>
                <a:latin typeface="Syntax LT Std Black" pitchFamily="34" charset="0"/>
                <a:cs typeface="+mn-cs"/>
              </a:rPr>
              <a:t> LES CONTINENTS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258888" y="1196975"/>
            <a:ext cx="7777162" cy="4608513"/>
          </a:xfrm>
          <a:prstGeom prst="rect">
            <a:avLst/>
          </a:prstGeom>
          <a:solidFill>
            <a:schemeClr val="tx1">
              <a:alpha val="0"/>
            </a:schemeClr>
          </a:solidFill>
          <a:ln w="76200" algn="ctr">
            <a:solidFill>
              <a:srgbClr val="2318FC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CH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388" y="4868863"/>
            <a:ext cx="14398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CH">
                <a:solidFill>
                  <a:srgbClr val="005491"/>
                </a:solidFill>
                <a:latin typeface="Calibri"/>
                <a:cs typeface="+mn-cs"/>
              </a:rPr>
              <a:t>Où est faite la collecte ?</a:t>
            </a:r>
            <a:endParaRPr lang="fr-FR">
              <a:solidFill>
                <a:srgbClr val="005491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12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age 3" descr="Missio_Logo_Claim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1727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437063"/>
            <a:ext cx="1835150" cy="1727200"/>
          </a:xfrm>
          <a:prstGeom prst="rect">
            <a:avLst/>
          </a:prstGeom>
          <a:solidFill>
            <a:srgbClr val="C6D60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72708" name="ZoneTexte 10"/>
          <p:cNvSpPr txBox="1">
            <a:spLocks noChangeArrowheads="1"/>
          </p:cNvSpPr>
          <p:nvPr/>
        </p:nvSpPr>
        <p:spPr bwMode="auto">
          <a:xfrm>
            <a:off x="323850" y="4625975"/>
            <a:ext cx="10795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600">
                <a:solidFill>
                  <a:srgbClr val="005491"/>
                </a:solidFill>
                <a:latin typeface="Syntax LT Std" pitchFamily="34" charset="0"/>
                <a:cs typeface="+mn-cs"/>
              </a:rPr>
              <a:t>Source: Rapport Financier des OPM Rome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5150" y="6164263"/>
            <a:ext cx="7813675" cy="720725"/>
          </a:xfrm>
          <a:prstGeom prst="rect">
            <a:avLst/>
          </a:prstGeom>
          <a:solidFill>
            <a:srgbClr val="0054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2710" name="ZoneTexte 11"/>
          <p:cNvSpPr txBox="1">
            <a:spLocks noChangeArrowheads="1"/>
          </p:cNvSpPr>
          <p:nvPr/>
        </p:nvSpPr>
        <p:spPr bwMode="auto">
          <a:xfrm>
            <a:off x="2052638" y="6229350"/>
            <a:ext cx="4895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ORIGINE DES DONS </a:t>
            </a:r>
            <a:r>
              <a:rPr lang="fr-CH" sz="1600" b="1" dirty="0" smtClean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2015                              </a:t>
            </a:r>
            <a:r>
              <a:rPr lang="fr-CH" sz="1600" b="1" dirty="0">
                <a:solidFill>
                  <a:srgbClr val="009CDE"/>
                </a:solidFill>
                <a:latin typeface="Syntax LT Std Black" pitchFamily="34" charset="0"/>
                <a:cs typeface="+mn-cs"/>
              </a:rPr>
              <a:t>PAR CONTINENTS</a:t>
            </a:r>
          </a:p>
        </p:txBody>
      </p:sp>
      <p:graphicFrame>
        <p:nvGraphicFramePr>
          <p:cNvPr id="12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114795"/>
              </p:ext>
            </p:extLst>
          </p:nvPr>
        </p:nvGraphicFramePr>
        <p:xfrm>
          <a:off x="250825" y="-315913"/>
          <a:ext cx="10082213" cy="623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4211638" y="1052513"/>
            <a:ext cx="2016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Océanie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 </a:t>
            </a:r>
            <a:r>
              <a:rPr lang="fr-CH" b="1" dirty="0">
                <a:solidFill>
                  <a:prstClr val="black"/>
                </a:solidFill>
                <a:latin typeface="Syntax LT Std" pitchFamily="34" charset="0"/>
              </a:rPr>
              <a:t>6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19700" y="1268413"/>
            <a:ext cx="2016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Afrique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 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2%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35150" y="2924175"/>
            <a:ext cx="20161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Europe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</a:rPr>
              <a:t>52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WRLD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87439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55588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C6D60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613" y="6164263"/>
            <a:ext cx="7813675" cy="720725"/>
          </a:xfrm>
          <a:prstGeom prst="rect">
            <a:avLst/>
          </a:prstGeom>
          <a:solidFill>
            <a:srgbClr val="0054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3079" name="ZoneTexte 11"/>
          <p:cNvSpPr txBox="1">
            <a:spLocks noChangeArrowheads="1"/>
          </p:cNvSpPr>
          <p:nvPr/>
        </p:nvSpPr>
        <p:spPr bwMode="auto">
          <a:xfrm>
            <a:off x="2052638" y="6229350"/>
            <a:ext cx="7632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1’109 </a:t>
            </a:r>
            <a:r>
              <a:rPr lang="fr-CH" sz="1600" b="1" dirty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DIOCÈSES, LES PLUS DÉFAVORISÉS MATÉRIELLEMENT                          </a:t>
            </a:r>
            <a:r>
              <a:rPr lang="fr-CH" sz="1600" b="1" dirty="0">
                <a:solidFill>
                  <a:prstClr val="white"/>
                </a:solidFill>
                <a:latin typeface="Syntax LT Std Black" pitchFamily="34" charset="0"/>
                <a:cs typeface="+mn-cs"/>
              </a:rPr>
              <a:t>EN </a:t>
            </a:r>
            <a:r>
              <a:rPr lang="fr-CH" sz="1600" b="1" dirty="0">
                <a:solidFill>
                  <a:srgbClr val="C40025"/>
                </a:solidFill>
                <a:latin typeface="Syntax LT Std Black" pitchFamily="34" charset="0"/>
                <a:cs typeface="+mn-cs"/>
              </a:rPr>
              <a:t>AFRIQUE</a:t>
            </a:r>
            <a:r>
              <a:rPr lang="fr-CH" sz="1600" b="1" dirty="0">
                <a:solidFill>
                  <a:prstClr val="white"/>
                </a:solidFill>
                <a:latin typeface="Syntax LT Std Black" pitchFamily="34" charset="0"/>
                <a:cs typeface="+mn-cs"/>
              </a:rPr>
              <a:t>, EN </a:t>
            </a:r>
            <a:r>
              <a:rPr lang="fr-CH" sz="1600" b="1" dirty="0">
                <a:solidFill>
                  <a:srgbClr val="C40025"/>
                </a:solidFill>
                <a:latin typeface="Syntax LT Std Black" pitchFamily="34" charset="0"/>
                <a:cs typeface="+mn-cs"/>
              </a:rPr>
              <a:t>ASIE</a:t>
            </a:r>
            <a:r>
              <a:rPr lang="fr-CH" sz="1600" b="1" dirty="0">
                <a:solidFill>
                  <a:prstClr val="white"/>
                </a:solidFill>
                <a:latin typeface="Syntax LT Std Black" pitchFamily="34" charset="0"/>
                <a:cs typeface="+mn-cs"/>
              </a:rPr>
              <a:t>, EN </a:t>
            </a:r>
            <a:r>
              <a:rPr lang="fr-CH" sz="1600" b="1" dirty="0">
                <a:solidFill>
                  <a:srgbClr val="C40025"/>
                </a:solidFill>
                <a:latin typeface="Syntax LT Std Black" pitchFamily="34" charset="0"/>
                <a:cs typeface="+mn-cs"/>
              </a:rPr>
              <a:t>AMÉRIQUE LATINE</a:t>
            </a:r>
            <a:r>
              <a:rPr lang="fr-CH" sz="1600" b="1" dirty="0">
                <a:solidFill>
                  <a:prstClr val="white"/>
                </a:solidFill>
                <a:latin typeface="Syntax LT Std Black" pitchFamily="34" charset="0"/>
                <a:cs typeface="+mn-cs"/>
              </a:rPr>
              <a:t> ET EN </a:t>
            </a:r>
            <a:r>
              <a:rPr lang="fr-CH" sz="1600" b="1" dirty="0">
                <a:solidFill>
                  <a:srgbClr val="C40025"/>
                </a:solidFill>
                <a:latin typeface="Syntax LT Std Black" pitchFamily="34" charset="0"/>
                <a:cs typeface="+mn-cs"/>
              </a:rPr>
              <a:t>OCÉANIE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388" y="4868863"/>
            <a:ext cx="20891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CH">
                <a:solidFill>
                  <a:srgbClr val="005491"/>
                </a:solidFill>
                <a:latin typeface="Calibri"/>
                <a:cs typeface="+mn-cs"/>
              </a:rPr>
              <a:t>Qui en sont les bénéficiaires ?</a:t>
            </a:r>
            <a:endParaRPr lang="fr-FR">
              <a:solidFill>
                <a:srgbClr val="005491"/>
              </a:solidFill>
              <a:latin typeface="Calibri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987675" y="3500438"/>
            <a:ext cx="1439863" cy="230505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 algn="ctr">
            <a:solidFill>
              <a:srgbClr val="2318FC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CH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2000" y="2997200"/>
            <a:ext cx="1728788" cy="2160588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 algn="ctr">
            <a:solidFill>
              <a:srgbClr val="2318FC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CH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43663" y="2781300"/>
            <a:ext cx="2449512" cy="1655763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 algn="ctr">
            <a:solidFill>
              <a:srgbClr val="2318FC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CH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5" name="Picture 8" descr="081119  104 Kaolack_Mission de Ndiébel_éco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708525"/>
            <a:ext cx="1944688" cy="1457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Picture 9" descr="061104 15 Purani alte Kirche nach Morgenmesse Hul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4221163"/>
            <a:ext cx="1943100" cy="1457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" name="Picture 12" descr="041115 Requena Quartier Victor de la Peña 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4724400"/>
            <a:ext cx="1906587" cy="14319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83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13" grpId="0"/>
      <p:bldP spid="9" grpId="0" animBg="1"/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32308" cy="6048672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 3" descr="Missio_Logo_Claim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1727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437063"/>
            <a:ext cx="1835150" cy="1727200"/>
          </a:xfrm>
          <a:prstGeom prst="rect">
            <a:avLst/>
          </a:prstGeom>
          <a:solidFill>
            <a:srgbClr val="C6D60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74756" name="ZoneTexte 10"/>
          <p:cNvSpPr txBox="1">
            <a:spLocks noChangeArrowheads="1"/>
          </p:cNvSpPr>
          <p:nvPr/>
        </p:nvSpPr>
        <p:spPr bwMode="auto">
          <a:xfrm>
            <a:off x="323850" y="4625975"/>
            <a:ext cx="10795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600">
                <a:solidFill>
                  <a:srgbClr val="005491"/>
                </a:solidFill>
                <a:latin typeface="Syntax LT Std" pitchFamily="34" charset="0"/>
                <a:cs typeface="+mn-cs"/>
              </a:rPr>
              <a:t>Source: Rapport Financier des OPM Rome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5150" y="6165304"/>
            <a:ext cx="7813675" cy="720725"/>
          </a:xfrm>
          <a:prstGeom prst="rect">
            <a:avLst/>
          </a:prstGeom>
          <a:solidFill>
            <a:srgbClr val="0054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4758" name="ZoneTexte 11"/>
          <p:cNvSpPr txBox="1">
            <a:spLocks noChangeArrowheads="1"/>
          </p:cNvSpPr>
          <p:nvPr/>
        </p:nvSpPr>
        <p:spPr bwMode="auto">
          <a:xfrm>
            <a:off x="2052638" y="6229746"/>
            <a:ext cx="4895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ATTRIBUTION DES DONS </a:t>
            </a:r>
            <a:r>
              <a:rPr lang="fr-CH" sz="1600" b="1" dirty="0" smtClean="0">
                <a:solidFill>
                  <a:srgbClr val="C6D606"/>
                </a:solidFill>
                <a:latin typeface="Syntax LT Std Black" pitchFamily="34" charset="0"/>
                <a:cs typeface="+mn-cs"/>
              </a:rPr>
              <a:t>2015                              </a:t>
            </a:r>
            <a:r>
              <a:rPr lang="fr-CH" sz="1600" b="1" dirty="0">
                <a:solidFill>
                  <a:srgbClr val="009CDE"/>
                </a:solidFill>
                <a:latin typeface="Syntax LT Std Black" pitchFamily="34" charset="0"/>
                <a:cs typeface="+mn-cs"/>
              </a:rPr>
              <a:t>PAR CONTINENTS</a:t>
            </a:r>
          </a:p>
        </p:txBody>
      </p:sp>
      <p:graphicFrame>
        <p:nvGraphicFramePr>
          <p:cNvPr id="15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843283"/>
              </p:ext>
            </p:extLst>
          </p:nvPr>
        </p:nvGraphicFramePr>
        <p:xfrm>
          <a:off x="971550" y="548680"/>
          <a:ext cx="9613900" cy="6119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716115" y="694656"/>
            <a:ext cx="2016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Océanie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3%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78623" y="3284984"/>
            <a:ext cx="20177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Afrique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 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63%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18" name="ZoneTexte 9"/>
          <p:cNvSpPr txBox="1">
            <a:spLocks noChangeArrowheads="1"/>
          </p:cNvSpPr>
          <p:nvPr/>
        </p:nvSpPr>
        <p:spPr bwMode="auto">
          <a:xfrm>
            <a:off x="1017290" y="3502967"/>
            <a:ext cx="2114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 dirty="0">
                <a:solidFill>
                  <a:srgbClr val="000000"/>
                </a:solidFill>
                <a:latin typeface="Syntax LT Std" pitchFamily="34" charset="0"/>
              </a:rPr>
              <a:t>Amérique</a:t>
            </a:r>
          </a:p>
          <a:p>
            <a:pPr algn="ctr"/>
            <a:r>
              <a:rPr lang="fr-CH" b="1" dirty="0">
                <a:solidFill>
                  <a:srgbClr val="000000"/>
                </a:solidFill>
                <a:latin typeface="Syntax LT Std" pitchFamily="34" charset="0"/>
              </a:rPr>
              <a:t> </a:t>
            </a:r>
            <a:r>
              <a:rPr lang="fr-CH" b="1" dirty="0" smtClean="0">
                <a:solidFill>
                  <a:srgbClr val="000000"/>
                </a:solidFill>
                <a:latin typeface="Syntax LT Std" pitchFamily="34" charset="0"/>
              </a:rPr>
              <a:t>4%</a:t>
            </a:r>
            <a:endParaRPr lang="fr-CH" b="1" dirty="0">
              <a:solidFill>
                <a:srgbClr val="000000"/>
              </a:solidFill>
              <a:latin typeface="Syntax LT Std" pitchFamily="34" charset="0"/>
            </a:endParaRPr>
          </a:p>
        </p:txBody>
      </p:sp>
      <p:sp>
        <p:nvSpPr>
          <p:cNvPr id="19" name="ZoneTexte 9"/>
          <p:cNvSpPr txBox="1">
            <a:spLocks noChangeArrowheads="1"/>
          </p:cNvSpPr>
          <p:nvPr/>
        </p:nvSpPr>
        <p:spPr bwMode="auto">
          <a:xfrm>
            <a:off x="2097410" y="1990800"/>
            <a:ext cx="2114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 dirty="0">
                <a:solidFill>
                  <a:srgbClr val="000000"/>
                </a:solidFill>
                <a:latin typeface="Syntax LT Std" pitchFamily="34" charset="0"/>
              </a:rPr>
              <a:t>Asie</a:t>
            </a:r>
          </a:p>
          <a:p>
            <a:pPr algn="ctr"/>
            <a:r>
              <a:rPr lang="fr-CH" b="1" dirty="0" smtClean="0">
                <a:solidFill>
                  <a:srgbClr val="000000"/>
                </a:solidFill>
                <a:latin typeface="Syntax LT Std" pitchFamily="34" charset="0"/>
              </a:rPr>
              <a:t>29%</a:t>
            </a:r>
            <a:endParaRPr lang="fr-CH" b="1" dirty="0">
              <a:solidFill>
                <a:srgbClr val="000000"/>
              </a:solidFill>
              <a:latin typeface="Syntax LT Std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80011" y="694655"/>
            <a:ext cx="2016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Europe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1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0" y="5992813"/>
            <a:ext cx="2843213" cy="892175"/>
          </a:xfrm>
          <a:prstGeom prst="rect">
            <a:avLst/>
          </a:prstGeom>
          <a:solidFill>
            <a:srgbClr val="C6D60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fr-FR" sz="2400">
                <a:solidFill>
                  <a:srgbClr val="000000"/>
                </a:solidFill>
                <a:latin typeface="Syntax LT Std" pitchFamily="34" charset="0"/>
                <a:cs typeface="+mn-cs"/>
              </a:rPr>
              <a:t>Attribution des dons par continents</a:t>
            </a:r>
          </a:p>
        </p:txBody>
      </p:sp>
      <p:pic>
        <p:nvPicPr>
          <p:cNvPr id="3077" name="Image 3" descr="Missio_Logo_Claim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60350"/>
            <a:ext cx="1727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Rectangle 2"/>
          <p:cNvSpPr>
            <a:spLocks noChangeArrowheads="1"/>
          </p:cNvSpPr>
          <p:nvPr/>
        </p:nvSpPr>
        <p:spPr bwMode="auto">
          <a:xfrm>
            <a:off x="-36512" y="2492896"/>
            <a:ext cx="2808288" cy="892175"/>
          </a:xfrm>
          <a:prstGeom prst="rect">
            <a:avLst/>
          </a:prstGeom>
          <a:solidFill>
            <a:srgbClr val="C6D60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fr-FR" sz="2400" dirty="0">
                <a:solidFill>
                  <a:srgbClr val="000000"/>
                </a:solidFill>
                <a:latin typeface="Syntax LT Std" pitchFamily="34" charset="0"/>
                <a:cs typeface="+mn-cs"/>
              </a:rPr>
              <a:t>Origine des dons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Syntax LT Std" pitchFamily="34" charset="0"/>
                <a:cs typeface="+mn-cs"/>
              </a:rPr>
              <a:t> par continents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20059" y="46584"/>
            <a:ext cx="17002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Océanie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 </a:t>
            </a:r>
            <a:r>
              <a:rPr lang="fr-CH" b="1" dirty="0">
                <a:solidFill>
                  <a:prstClr val="black"/>
                </a:solidFill>
                <a:latin typeface="Syntax LT Std" pitchFamily="34" charset="0"/>
              </a:rPr>
              <a:t>6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012160" y="404664"/>
            <a:ext cx="17002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Afrique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 2%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graphicFrame>
        <p:nvGraphicFramePr>
          <p:cNvPr id="20" name="Graphique 7"/>
          <p:cNvGraphicFramePr>
            <a:graphicFrameLocks/>
          </p:cNvGraphicFramePr>
          <p:nvPr/>
        </p:nvGraphicFramePr>
        <p:xfrm>
          <a:off x="2519264" y="3933056"/>
          <a:ext cx="6624736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5652120" y="3501008"/>
            <a:ext cx="1389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Océanie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3%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012160" y="5157192"/>
            <a:ext cx="1390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Afrique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 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63%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23" name="ZoneTexte 9"/>
          <p:cNvSpPr txBox="1">
            <a:spLocks noChangeArrowheads="1"/>
          </p:cNvSpPr>
          <p:nvPr/>
        </p:nvSpPr>
        <p:spPr bwMode="auto">
          <a:xfrm>
            <a:off x="2339752" y="5301208"/>
            <a:ext cx="14570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b="1" dirty="0">
                <a:solidFill>
                  <a:srgbClr val="000000"/>
                </a:solidFill>
                <a:latin typeface="Syntax LT Std" pitchFamily="34" charset="0"/>
              </a:rPr>
              <a:t>Amérique</a:t>
            </a:r>
          </a:p>
          <a:p>
            <a:pPr algn="ctr"/>
            <a:r>
              <a:rPr lang="fr-CH" b="1" dirty="0">
                <a:solidFill>
                  <a:srgbClr val="000000"/>
                </a:solidFill>
                <a:latin typeface="Syntax LT Std" pitchFamily="34" charset="0"/>
              </a:rPr>
              <a:t> </a:t>
            </a:r>
            <a:r>
              <a:rPr lang="fr-CH" b="1" dirty="0" smtClean="0">
                <a:solidFill>
                  <a:srgbClr val="000000"/>
                </a:solidFill>
                <a:latin typeface="Syntax LT Std" pitchFamily="34" charset="0"/>
              </a:rPr>
              <a:t>4%</a:t>
            </a:r>
            <a:endParaRPr lang="fr-CH" b="1" dirty="0">
              <a:solidFill>
                <a:srgbClr val="000000"/>
              </a:solidFill>
              <a:latin typeface="Syntax LT Std" pitchFamily="34" charset="0"/>
            </a:endParaRPr>
          </a:p>
        </p:txBody>
      </p:sp>
      <p:sp>
        <p:nvSpPr>
          <p:cNvPr id="24" name="ZoneTexte 9"/>
          <p:cNvSpPr txBox="1">
            <a:spLocks noChangeArrowheads="1"/>
          </p:cNvSpPr>
          <p:nvPr/>
        </p:nvSpPr>
        <p:spPr bwMode="auto">
          <a:xfrm>
            <a:off x="3707904" y="4221088"/>
            <a:ext cx="14570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b="1" dirty="0">
                <a:solidFill>
                  <a:srgbClr val="000000"/>
                </a:solidFill>
                <a:latin typeface="Syntax LT Std" pitchFamily="34" charset="0"/>
              </a:rPr>
              <a:t>Asie</a:t>
            </a:r>
          </a:p>
          <a:p>
            <a:pPr algn="ctr"/>
            <a:r>
              <a:rPr lang="fr-CH" b="1" dirty="0" smtClean="0">
                <a:solidFill>
                  <a:srgbClr val="000000"/>
                </a:solidFill>
                <a:latin typeface="Syntax LT Std" pitchFamily="34" charset="0"/>
              </a:rPr>
              <a:t>29%</a:t>
            </a:r>
            <a:endParaRPr lang="fr-CH" b="1" dirty="0">
              <a:solidFill>
                <a:srgbClr val="000000"/>
              </a:solidFill>
              <a:latin typeface="Syntax LT Std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788024" y="3356992"/>
            <a:ext cx="1389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Europe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1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203848" y="548680"/>
            <a:ext cx="20161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prstClr val="black"/>
                </a:solidFill>
                <a:latin typeface="Syntax LT Std" pitchFamily="34" charset="0"/>
                <a:cs typeface="+mn-cs"/>
              </a:rPr>
              <a:t>Europe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</a:rPr>
              <a:t>52</a:t>
            </a:r>
            <a:r>
              <a:rPr lang="fr-CH" b="1" dirty="0" smtClean="0">
                <a:solidFill>
                  <a:prstClr val="black"/>
                </a:solidFill>
                <a:latin typeface="Syntax LT Std" pitchFamily="34" charset="0"/>
                <a:cs typeface="+mn-cs"/>
              </a:rPr>
              <a:t>%</a:t>
            </a:r>
            <a:endParaRPr lang="fr-CH" b="1" dirty="0">
              <a:solidFill>
                <a:prstClr val="black"/>
              </a:solidFill>
              <a:latin typeface="Syntax LT Std" pitchFamily="34" charset="0"/>
              <a:cs typeface="+mn-cs"/>
            </a:endParaRPr>
          </a:p>
        </p:txBody>
      </p:sp>
      <p:graphicFrame>
        <p:nvGraphicFramePr>
          <p:cNvPr id="2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985223"/>
              </p:ext>
            </p:extLst>
          </p:nvPr>
        </p:nvGraphicFramePr>
        <p:xfrm>
          <a:off x="2713580" y="-451243"/>
          <a:ext cx="6049367" cy="3888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9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" y="404664"/>
            <a:ext cx="9132988" cy="6051589"/>
          </a:xfrm>
        </p:spPr>
      </p:pic>
    </p:spTree>
    <p:extLst>
      <p:ext uri="{BB962C8B-B14F-4D97-AF65-F5344CB8AC3E}">
        <p14:creationId xmlns:p14="http://schemas.microsoft.com/office/powerpoint/2010/main" val="23444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81020" cy="6120680"/>
          </a:xfrm>
        </p:spPr>
      </p:pic>
    </p:spTree>
    <p:extLst>
      <p:ext uri="{BB962C8B-B14F-4D97-AF65-F5344CB8AC3E}">
        <p14:creationId xmlns:p14="http://schemas.microsoft.com/office/powerpoint/2010/main" val="25965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7"/>
            <a:ext cx="9122004" cy="6841503"/>
          </a:xfrm>
        </p:spPr>
      </p:pic>
    </p:spTree>
    <p:extLst>
      <p:ext uri="{BB962C8B-B14F-4D97-AF65-F5344CB8AC3E}">
        <p14:creationId xmlns:p14="http://schemas.microsoft.com/office/powerpoint/2010/main" val="14491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"/>
            <a:ext cx="9141969" cy="6856477"/>
          </a:xfrm>
        </p:spPr>
      </p:pic>
    </p:spTree>
    <p:extLst>
      <p:ext uri="{BB962C8B-B14F-4D97-AF65-F5344CB8AC3E}">
        <p14:creationId xmlns:p14="http://schemas.microsoft.com/office/powerpoint/2010/main" val="614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237259" cy="6120680"/>
          </a:xfrm>
        </p:spPr>
      </p:pic>
    </p:spTree>
    <p:extLst>
      <p:ext uri="{BB962C8B-B14F-4D97-AF65-F5344CB8AC3E}">
        <p14:creationId xmlns:p14="http://schemas.microsoft.com/office/powerpoint/2010/main" val="38365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38998"/>
          <a:stretch/>
        </p:blipFill>
        <p:spPr>
          <a:xfrm>
            <a:off x="395536" y="0"/>
            <a:ext cx="8308731" cy="6858000"/>
          </a:xfrm>
        </p:spPr>
      </p:pic>
    </p:spTree>
    <p:extLst>
      <p:ext uri="{BB962C8B-B14F-4D97-AF65-F5344CB8AC3E}">
        <p14:creationId xmlns:p14="http://schemas.microsoft.com/office/powerpoint/2010/main" val="7294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" y="404664"/>
            <a:ext cx="9132309" cy="6048672"/>
          </a:xfrm>
        </p:spPr>
      </p:pic>
    </p:spTree>
    <p:extLst>
      <p:ext uri="{BB962C8B-B14F-4D97-AF65-F5344CB8AC3E}">
        <p14:creationId xmlns:p14="http://schemas.microsoft.com/office/powerpoint/2010/main" val="3119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E 0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36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60647"/>
            <a:ext cx="9612560" cy="6366761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8390656" y="6309320"/>
            <a:ext cx="1005880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ntax LT Std" pitchFamily="34" charset="0"/>
                <a:ea typeface="+mj-ea"/>
                <a:cs typeface="+mj-cs"/>
              </a:rPr>
              <a:t>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LD 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LD 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90676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" y="332656"/>
            <a:ext cx="9144811" cy="609850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LD 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8316416" y="6306889"/>
            <a:ext cx="1005880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ntax LT Std" pitchFamily="34" charset="0"/>
                <a:ea typeface="+mj-ea"/>
                <a:cs typeface="+mj-cs"/>
              </a:rPr>
              <a:t>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LD 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81021" cy="61206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LD 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217891" cy="61206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8316416" y="6306889"/>
            <a:ext cx="1005880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ntax LT Std" pitchFamily="34" charset="0"/>
                <a:ea typeface="+mj-ea"/>
                <a:cs typeface="+mj-cs"/>
              </a:rPr>
              <a:t>LF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1723" cy="60878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4663"/>
            <a:ext cx="9180512" cy="60805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308" cy="604867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81019" cy="61206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" y="404664"/>
            <a:ext cx="9129901" cy="608660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81019" cy="61206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8" y="404664"/>
            <a:ext cx="9155568" cy="61037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9144000" cy="6096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5002"/>
            <a:ext cx="9180512" cy="612034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2" y="404664"/>
            <a:ext cx="9132308" cy="604867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" y="404664"/>
            <a:ext cx="9147406" cy="605867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818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0" y="404664"/>
            <a:ext cx="9163729" cy="606948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0" y="404664"/>
            <a:ext cx="9159530" cy="606670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6" y="348725"/>
            <a:ext cx="9156916" cy="610461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b="8500"/>
          <a:stretch/>
        </p:blipFill>
        <p:spPr>
          <a:xfrm>
            <a:off x="1331640" y="908720"/>
            <a:ext cx="8415493" cy="5616624"/>
          </a:xfrm>
          <a:prstGeom prst="rect">
            <a:avLst/>
          </a:prstGeo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A11E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245" y="6161374"/>
            <a:ext cx="7171756" cy="720725"/>
          </a:xfrm>
          <a:prstGeom prst="rect">
            <a:avLst/>
          </a:prstGeom>
          <a:solidFill>
            <a:schemeClr val="bg2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339752" y="6229350"/>
            <a:ext cx="5688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PARTAGER NOS TALENTS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A11E17"/>
                </a:solidFill>
                <a:latin typeface="Syntax LT Std Black" pitchFamily="34" charset="0"/>
                <a:cs typeface="+mn-cs"/>
              </a:rPr>
              <a:t>RÉVÉLER TA PRÉSENCE </a:t>
            </a:r>
            <a:endParaRPr lang="fr-CH" sz="1600" b="1" dirty="0">
              <a:solidFill>
                <a:srgbClr val="A11E17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172045" y="4567583"/>
            <a:ext cx="1800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LITURGIE DU DIMANCHE DE LA MISSION UNIVERSELLE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</a:rPr>
              <a:t>KENYA</a:t>
            </a:r>
            <a:endParaRPr lang="fr-CH" sz="1600" b="1" dirty="0">
              <a:solidFill>
                <a:schemeClr val="bg1"/>
              </a:solidFill>
              <a:latin typeface="Syntax L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206</Words>
  <Application>Microsoft Office PowerPoint</Application>
  <PresentationFormat>Affichage à l'écran (4:3)</PresentationFormat>
  <Paragraphs>77</Paragraphs>
  <Slides>85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91" baseType="lpstr">
      <vt:lpstr>Arial</vt:lpstr>
      <vt:lpstr>Calibri</vt:lpstr>
      <vt:lpstr>Fedra Serif A Std Book</vt:lpstr>
      <vt:lpstr>Syntax LT Std</vt:lpstr>
      <vt:lpstr>Syntax LT Std Black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Michel</dc:creator>
  <cp:lastModifiedBy>MICHEL Jacques</cp:lastModifiedBy>
  <cp:revision>43</cp:revision>
  <cp:lastPrinted>2016-08-23T13:21:02Z</cp:lastPrinted>
  <dcterms:created xsi:type="dcterms:W3CDTF">2014-09-03T10:31:19Z</dcterms:created>
  <dcterms:modified xsi:type="dcterms:W3CDTF">2016-08-23T14:49:12Z</dcterms:modified>
</cp:coreProperties>
</file>